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9" r:id="rId5"/>
    <p:sldId id="288" r:id="rId6"/>
    <p:sldId id="273" r:id="rId7"/>
    <p:sldId id="276" r:id="rId8"/>
    <p:sldId id="289" r:id="rId9"/>
    <p:sldId id="290" r:id="rId10"/>
    <p:sldId id="259" r:id="rId11"/>
    <p:sldId id="278" r:id="rId12"/>
    <p:sldId id="279" r:id="rId13"/>
    <p:sldId id="280" r:id="rId14"/>
    <p:sldId id="281" r:id="rId15"/>
    <p:sldId id="277" r:id="rId16"/>
    <p:sldId id="285" r:id="rId17"/>
    <p:sldId id="282" r:id="rId18"/>
    <p:sldId id="283" r:id="rId19"/>
    <p:sldId id="284" r:id="rId20"/>
    <p:sldId id="292" r:id="rId21"/>
    <p:sldId id="293" r:id="rId22"/>
    <p:sldId id="257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56" d="100"/>
          <a:sy n="56" d="100"/>
        </p:scale>
        <p:origin x="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0C24-213B-534A-E1C5-559AF368E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0FD5C-3FA4-7DE8-9C73-052F22A8A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89A02-5398-F07F-CE96-839FA8BC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D094-5D0F-1E4B-CF56-D38A5F65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1B6A7-B327-5278-5D6D-01194803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9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575F-06B8-DFAA-53BA-BD4AC957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B64FB-A070-E173-6AD8-3FCA25631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7A266-9EDF-2056-EF52-AC4B5069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28FF-1489-27DD-F664-24E4E9C5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8B8D-B517-0EB3-2D0E-B27C0407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93FE5-0FB9-3B9A-2AFE-C87B91AF9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EC08B-FA4C-9C4B-214C-CF5F13B2F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5400-C133-5134-B01C-F5538A77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F115-656B-92CF-C3F8-FA2F14C1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65FCA-0017-AB72-9CA4-8C69AB07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6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4411-0236-4AB0-8FD2-5AEF820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EAD9-F7A1-09B1-ED11-0D984D685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B9E9-57A9-7739-6A6D-923F2C5F3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4E10-8608-54D1-D004-2E01EB9F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50A00-BECC-AED4-7879-A9044283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8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123C-70D7-D8D3-68AA-06C1D527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AB4C5-E211-3F99-60B3-749699A1A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D577-D6A4-3E70-7505-822F44FC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63D5-658F-4603-B7A8-9892EC53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1B27C-F78F-F8E9-3E20-52583897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2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C7F3-FAAF-4575-2FEF-B0437762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31BE-E602-1CA5-D4BD-D8F4B9F9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F29A1-3731-7732-26A8-61BA57755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AA835-55F2-1CE9-8FAB-C56607F5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C79B7-C2C7-1FEC-5B06-B51F816D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8D734-ED98-D008-A320-847030EA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5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FF9F-AF89-5C1F-005A-AB8C63BD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FC8A-6DE0-86D1-A1F1-582695BC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3DFF6-A264-6883-C86D-6C0AA62E4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3B926-5189-CE16-997B-D496C19D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3C9A9-3609-55C2-A1CC-9BA991767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4B4D3-E679-48EB-5DC1-4B41AEBA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64EFC-747B-A19E-4C50-AE6EC7DF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CF782-47B0-0EFA-057B-03C323E3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8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761-FC8F-B354-8C10-046C3B41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58869-50A4-16C9-3700-66C7A1AC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27B87-BC06-4C8B-16E7-6ECA5FCE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55D30-07B4-D847-D8CA-D0C1BC9D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5812A-7238-04B8-B1F1-42D238BA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DC63E-5913-1A6C-ED4D-040DF36F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2C367-3AB2-B2E7-ED2A-A4FF1C6D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E6FB-28E6-8A33-5CB9-F2572E73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FC4C-A620-07E9-BE4B-5D2C42200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4F07C-57E8-73E5-4ACA-DD1E57DA9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0666C-289F-A15E-16CE-202237ED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439F1-C8A9-7784-3301-15DDBE1E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973E-5216-6A85-21ED-42588B9F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A7A6-9598-A145-BD55-8E576239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054CA6-6710-B4A1-F91E-E9AA5F00D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3B718-752B-D36F-1E75-227B23F71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62EF9-35AF-850D-1303-637F9A9E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B36C-58A3-3C4B-3F11-E1D9DD70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D3EA-9D9E-0C21-D549-1AA39C32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9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FC83F-B0F5-86B5-E0A7-75C7CCF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BA6DF-76D4-F606-D7B1-42A2A8108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E8679-09A0-E343-9036-FF320BD9D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F5B70-9EE5-49A7-B099-D9B1A00E7C8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ADB35-9503-4D29-96DF-2044D0B67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B475-2CC4-2D11-DF5A-2001E1FD5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AC3E-8140-4BA3-87EE-92F9D9284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1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C86D5-FCAA-1C8F-214D-6BDFE1976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5" y="-11563"/>
            <a:ext cx="5769429" cy="3157080"/>
          </a:xfrm>
          <a:noFill/>
        </p:spPr>
        <p:txBody>
          <a:bodyPr>
            <a:normAutofit/>
          </a:bodyPr>
          <a:lstStyle/>
          <a:p>
            <a:r>
              <a:rPr lang="fr-FR" sz="5200" dirty="0"/>
              <a:t>Image </a:t>
            </a:r>
            <a:r>
              <a:rPr lang="fr-FR" sz="5200" dirty="0" err="1"/>
              <a:t>processing</a:t>
            </a:r>
            <a:r>
              <a:rPr lang="fr-FR" sz="5200" dirty="0"/>
              <a:t> and Neural Networks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496FC-3F13-F9ED-7556-18620F9C1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4984813" cy="2057289"/>
          </a:xfrm>
          <a:noFill/>
        </p:spPr>
        <p:txBody>
          <a:bodyPr>
            <a:normAutofit/>
          </a:bodyPr>
          <a:lstStyle/>
          <a:p>
            <a:r>
              <a:rPr lang="fr-FR" dirty="0"/>
              <a:t>Track module 2 </a:t>
            </a:r>
          </a:p>
          <a:p>
            <a:r>
              <a:rPr lang="fr-FR" dirty="0"/>
              <a:t>Ekaterina Golubeva </a:t>
            </a:r>
          </a:p>
          <a:p>
            <a:r>
              <a:rPr lang="fr-FR" dirty="0"/>
              <a:t>21.06.2023</a:t>
            </a:r>
            <a:endParaRPr lang="en-US" dirty="0"/>
          </a:p>
        </p:txBody>
      </p:sp>
      <p:pic>
        <p:nvPicPr>
          <p:cNvPr id="4" name="Picture 4" descr="Medical imagin using AI">
            <a:extLst>
              <a:ext uri="{FF2B5EF4-FFF2-40B4-BE49-F238E27FC236}">
                <a16:creationId xmlns:a16="http://schemas.microsoft.com/office/drawing/2014/main" id="{0659B66C-0684-AA57-9FD4-0E16F6363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4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97901D-D86F-A845-50FA-23F4ECD1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564" y="149679"/>
            <a:ext cx="5198676" cy="19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73F08-4966-9063-5D8D-FC4B76B7C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051" y="2345767"/>
            <a:ext cx="2489328" cy="4038808"/>
          </a:xfrm>
          <a:prstGeom prst="rect">
            <a:avLst/>
          </a:prstGeom>
        </p:spPr>
      </p:pic>
      <p:pic>
        <p:nvPicPr>
          <p:cNvPr id="2" name="Picture 1" descr="A diagram of a structure&#10;&#10;Description automatically generated with low confidence">
            <a:extLst>
              <a:ext uri="{FF2B5EF4-FFF2-40B4-BE49-F238E27FC236}">
                <a16:creationId xmlns:a16="http://schemas.microsoft.com/office/drawing/2014/main" id="{69089A14-D49E-6373-629A-D8206BDEE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63" y="2510458"/>
            <a:ext cx="7132685" cy="38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F56CC1D9-4462-A8B8-BE0B-6A40274E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8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C9560981-F4E4-62D0-32DB-24E8A1936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font, logo, design&#10;&#10;Description automatically generated">
            <a:extLst>
              <a:ext uri="{FF2B5EF4-FFF2-40B4-BE49-F238E27FC236}">
                <a16:creationId xmlns:a16="http://schemas.microsoft.com/office/drawing/2014/main" id="{4DE3E70E-CA60-557D-F747-76F915FA4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75139"/>
            <a:ext cx="10905066" cy="3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0B4EDD01-DBE1-FE6F-374B-B61CA026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2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927-2170-D90F-CE8B-D918520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NNI interactive web portal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922F6E-FDBB-1C03-E501-E8207BA9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368" y="1825625"/>
            <a:ext cx="101512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AFB1-3362-997F-D20F-5975A1D3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NNI </a:t>
            </a:r>
            <a:r>
              <a:rPr lang="fr-FR" dirty="0" err="1"/>
              <a:t>webserver</a:t>
            </a:r>
            <a:r>
              <a:rPr lang="fr-FR" dirty="0"/>
              <a:t> </a:t>
            </a:r>
            <a:r>
              <a:rPr lang="fr-FR" dirty="0" err="1"/>
              <a:t>debugging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87174-FDB1-9ED7-5058-BC29195A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070" y="1825625"/>
            <a:ext cx="8449860" cy="4351338"/>
          </a:xfr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488E152-C688-DE43-1601-888BED3F1C06}"/>
              </a:ext>
            </a:extLst>
          </p:cNvPr>
          <p:cNvSpPr/>
          <p:nvPr/>
        </p:nvSpPr>
        <p:spPr>
          <a:xfrm>
            <a:off x="3287485" y="2139836"/>
            <a:ext cx="2721429" cy="186145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Error</a:t>
            </a:r>
            <a:r>
              <a:rPr lang="fr-FR" b="1" dirty="0"/>
              <a:t> messages </a:t>
            </a:r>
            <a:r>
              <a:rPr lang="fr-FR" b="1" dirty="0" err="1"/>
              <a:t>from</a:t>
            </a:r>
            <a:r>
              <a:rPr lang="fr-FR" b="1" dirty="0"/>
              <a:t> </a:t>
            </a:r>
            <a:r>
              <a:rPr lang="fr-FR" b="1" dirty="0" err="1"/>
              <a:t>nni</a:t>
            </a:r>
            <a:r>
              <a:rPr lang="fr-FR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930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AE41-CF47-A9C7-9ECB-937C2DA0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Fashion MNIST Nas </a:t>
            </a:r>
            <a:r>
              <a:rPr lang="fr-FR" dirty="0" err="1"/>
              <a:t>experiment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710F11-0974-C9ED-5D73-116377993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49" y="1771196"/>
            <a:ext cx="9169241" cy="4351338"/>
          </a:xfrm>
        </p:spPr>
      </p:pic>
    </p:spTree>
    <p:extLst>
      <p:ext uri="{BB962C8B-B14F-4D97-AF65-F5344CB8AC3E}">
        <p14:creationId xmlns:p14="http://schemas.microsoft.com/office/powerpoint/2010/main" val="394984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1BC8-5A68-9229-4FC4-9BB5B4B4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69CE7D-1D22-7C97-BDD2-51019933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6" y="1825625"/>
            <a:ext cx="9265907" cy="4351338"/>
          </a:xfrm>
        </p:spPr>
      </p:pic>
    </p:spTree>
    <p:extLst>
      <p:ext uri="{BB962C8B-B14F-4D97-AF65-F5344CB8AC3E}">
        <p14:creationId xmlns:p14="http://schemas.microsoft.com/office/powerpoint/2010/main" val="279659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7454-5640-5FA2-4404-00A15C38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5CDDB-5874-C5D3-35D7-30208C97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940083" cy="31661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8EB93-132B-B868-C02A-F1724D9F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14" y="3030089"/>
            <a:ext cx="8213286" cy="38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5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lor Cover">
            <a:extLst>
              <a:ext uri="{FF2B5EF4-FFF2-40B4-BE49-F238E27FC236}">
                <a16:creationId xmlns:a16="http://schemas.microsoft.com/office/drawing/2014/main" id="{4E59E4BC-D742-4881-838E-F5B9C1C2C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F196BB-37B1-4BB9-8014-CC784F01E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534AF622-3ACC-4C27-9FD9-B3568A9C7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F026015A-BBAC-46FA-9359-D1B35A8BC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Exploring Neural Networks">
            <a:extLst>
              <a:ext uri="{FF2B5EF4-FFF2-40B4-BE49-F238E27FC236}">
                <a16:creationId xmlns:a16="http://schemas.microsoft.com/office/drawing/2014/main" id="{CD4C69CC-746A-7012-A716-98C52F949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/>
          <a:stretch/>
        </p:blipFill>
        <p:spPr bwMode="auto">
          <a:xfrm>
            <a:off x="6803647" y="642729"/>
            <a:ext cx="4730214" cy="55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2625FA-3EDD-4059-9D0E-AFD1D271A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B4C3FF-8264-459D-BF6B-4A5FA0BA6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BA07FA-8EDD-495B-AF95-5BFDC506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0954EF-0F85-4BE8-B5C8-947D85E97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080BC4B-C9C5-47DE-BCB0-F9FC609EF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8D4159-BB18-4176-8E78-FADCF9731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D675126-0622-4F48-996A-375CAE42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355C78-B718-4720-A6A0-AC274B913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5A532C-36D4-B5B2-F029-4FD340B6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4782145" cy="1549274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Milestones of Track module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A672-B105-121F-E9A9-4FB7C07E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5" y="2390523"/>
            <a:ext cx="4782147" cy="4119133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endParaRPr lang="en-US" sz="2000" dirty="0">
              <a:solidFill>
                <a:schemeClr val="bg1"/>
              </a:solidFill>
              <a:effectLst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Introduction to Neural Networks</a:t>
            </a:r>
          </a:p>
          <a:p>
            <a:pPr marL="34290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Data augmentation</a:t>
            </a:r>
            <a:endParaRPr lang="en-US" sz="2000" dirty="0">
              <a:solidFill>
                <a:schemeClr val="bg1"/>
              </a:solidFill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Transfer learning and pretrained models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 dirty="0" err="1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Tensorboard</a:t>
            </a: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, experiments, comparison of models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Hyperparameters tuning: batch size, learning rate, </a:t>
            </a:r>
            <a:r>
              <a:rPr lang="en-US" sz="2000" dirty="0" err="1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lr</a:t>
            </a: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 scheduler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Introduction to Visual Transformers </a:t>
            </a:r>
            <a:endParaRPr lang="en-US" sz="2000" dirty="0">
              <a:solidFill>
                <a:schemeClr val="bg1"/>
              </a:solidFill>
              <a:effectLst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000" dirty="0">
                <a:solidFill>
                  <a:schemeClr val="bg1"/>
                </a:solidFill>
                <a:effectLst/>
                <a:ea typeface="Constantia" panose="02030602050306030303" pitchFamily="18" charset="0"/>
                <a:cs typeface="Times New Roman" panose="02020603050405020304" pitchFamily="18" charset="0"/>
              </a:rPr>
              <a:t>Introduction to Hyperparameters Optimization and Neural Architecture search</a:t>
            </a:r>
          </a:p>
        </p:txBody>
      </p:sp>
    </p:spTree>
    <p:extLst>
      <p:ext uri="{BB962C8B-B14F-4D97-AF65-F5344CB8AC3E}">
        <p14:creationId xmlns:p14="http://schemas.microsoft.com/office/powerpoint/2010/main" val="1129237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26DE-AEEC-036D-AC3A-850051F4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malarial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D88BB-5961-20BF-B9F1-15E37449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60" y="1825625"/>
            <a:ext cx="9801280" cy="4351338"/>
          </a:xfrm>
        </p:spPr>
      </p:pic>
    </p:spTree>
    <p:extLst>
      <p:ext uri="{BB962C8B-B14F-4D97-AF65-F5344CB8AC3E}">
        <p14:creationId xmlns:p14="http://schemas.microsoft.com/office/powerpoint/2010/main" val="227630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12B-1FC8-3C56-242F-A868B099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052" y="-332423"/>
            <a:ext cx="5880947" cy="1628775"/>
          </a:xfrm>
        </p:spPr>
        <p:txBody>
          <a:bodyPr anchor="b">
            <a:normAutofit/>
          </a:bodyPr>
          <a:lstStyle/>
          <a:p>
            <a:r>
              <a:rPr lang="fr-FR" sz="4000" dirty="0"/>
              <a:t>Neural Architecture </a:t>
            </a:r>
            <a:r>
              <a:rPr lang="fr-FR" sz="4000" dirty="0" err="1"/>
              <a:t>Search</a:t>
            </a:r>
            <a:endParaRPr lang="en-US" sz="4000" dirty="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DB7D6CC7-5AFD-3B1C-3005-DDDC06F32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65" r="954" b="1"/>
          <a:stretch/>
        </p:blipFill>
        <p:spPr>
          <a:xfrm>
            <a:off x="-78556" y="0"/>
            <a:ext cx="6339895" cy="713073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21CA-5EB9-73CB-BA1C-2970BE43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053" y="1752124"/>
            <a:ext cx="5880947" cy="5378609"/>
          </a:xfrm>
        </p:spPr>
        <p:txBody>
          <a:bodyPr numCol="2" spcCol="457200">
            <a:normAutofit fontScale="92500"/>
          </a:bodyPr>
          <a:lstStyle/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1500" b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Advantages</a:t>
            </a: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</a:t>
            </a:r>
            <a:endParaRPr lang="en-US" sz="1500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 Automation: NAS automates the process of neural network design, saving time and effort for researchers and practitioners.</a:t>
            </a: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Performance Improvement: NAS can discover architectures that outperform manually designed ones, achieving state-of-the-art results. </a:t>
            </a: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Domain-Specific Architectures: NAS can generate architectures tailored to specific domains, optimizing performance for specific tasks.</a:t>
            </a:r>
            <a:endParaRPr lang="en-US" sz="1500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endParaRPr lang="en-US" sz="1500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1500" b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Limitations</a:t>
            </a:r>
            <a:endParaRPr lang="en-US" sz="1500" b="1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Computational Cost: NAS often requires substantial computational resources, such as GPUs or even specialized hardware, due to the extensive search space and training of numerous candidate architectures.</a:t>
            </a: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Search Space Constraints: NAS is constrained by the predefined search space, which limits the variety of architectures it can explore. </a:t>
            </a:r>
            <a:endParaRPr lang="en-US" sz="1500" dirty="0"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en-US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Constantia" panose="02030602050306030303" pitchFamily="18" charset="0"/>
              </a:rPr>
              <a:t>Lack of Interpretability: Generated architectures may lack interpretability, making it challenging to understand the underlying mechanisms.</a:t>
            </a:r>
            <a:endParaRPr lang="en-US" sz="1500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40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1E88-2A17-54FC-BE15-E0BBBC95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576" y="1698643"/>
            <a:ext cx="3822189" cy="3689300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 TF GPU or translate to </a:t>
            </a:r>
            <a:r>
              <a:rPr lang="en-US" sz="20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Reinforcement learning course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Internship at KAS (?)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plan for the Maste</a:t>
            </a: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thesis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comfortable with running NAS experiments 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HPO tutorials </a:t>
            </a:r>
          </a:p>
          <a:p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up a Visual Transformer model </a:t>
            </a:r>
          </a:p>
          <a:p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5" name="Picture 4" descr="Coconut tree leaves">
            <a:extLst>
              <a:ext uri="{FF2B5EF4-FFF2-40B4-BE49-F238E27FC236}">
                <a16:creationId xmlns:a16="http://schemas.microsoft.com/office/drawing/2014/main" id="{A9C7158B-072B-2724-F7C0-0A08AEECF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r="15630" b="-1"/>
          <a:stretch/>
        </p:blipFill>
        <p:spPr>
          <a:xfrm>
            <a:off x="0" y="10"/>
            <a:ext cx="693639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4C01D9-EDFC-234F-C858-0F67C0DE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10585" y="1087401"/>
            <a:ext cx="10957560" cy="1626961"/>
          </a:xfrm>
        </p:spPr>
        <p:txBody>
          <a:bodyPr>
            <a:normAutofit/>
          </a:bodyPr>
          <a:lstStyle/>
          <a:p>
            <a:pPr algn="ctr"/>
            <a:r>
              <a:rPr lang="fr-FR" sz="4000" i="1" dirty="0"/>
              <a:t>Next </a:t>
            </a:r>
            <a:r>
              <a:rPr lang="fr-FR" sz="4000" i="1" dirty="0" err="1"/>
              <a:t>steps</a:t>
            </a:r>
            <a:r>
              <a:rPr lang="fr-FR" sz="4000" i="1" dirty="0"/>
              <a:t> </a:t>
            </a:r>
            <a:br>
              <a:rPr lang="fr-FR" sz="4000" i="1" dirty="0"/>
            </a:br>
            <a:r>
              <a:rPr lang="fr-FR" sz="4000" i="1" dirty="0"/>
              <a:t>Plans for the </a:t>
            </a:r>
            <a:r>
              <a:rPr lang="fr-FR" sz="4000" i="1" dirty="0" err="1"/>
              <a:t>summer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9798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6CCC-399A-2334-D5DF-3AE147BB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fr-FR" sz="4000"/>
              <a:t>Organization</a:t>
            </a:r>
            <a:r>
              <a:rPr lang="fr-FR" sz="4000" dirty="0"/>
              <a:t> </a:t>
            </a:r>
            <a:endParaRPr lang="en-US" sz="4000" dirty="0"/>
          </a:p>
        </p:txBody>
      </p:sp>
      <p:pic>
        <p:nvPicPr>
          <p:cNvPr id="5" name="Picture 8" descr="Neural Architecture Search">
            <a:extLst>
              <a:ext uri="{FF2B5EF4-FFF2-40B4-BE49-F238E27FC236}">
                <a16:creationId xmlns:a16="http://schemas.microsoft.com/office/drawing/2014/main" id="{FFF6CC2B-0092-5554-7C6A-D95DEAA11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0"/>
          <a:stretch/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387B-20DA-F914-7B39-346B7DFC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>
                <a:effectLst/>
                <a:ea typeface="Constantia" panose="02030602050306030303" pitchFamily="18" charset="0"/>
                <a:cs typeface="Arial" panose="020B0604020202020204" pitchFamily="34" charset="0"/>
              </a:rPr>
              <a:t>Master thesis topic (Plan A)</a:t>
            </a:r>
          </a:p>
          <a:p>
            <a:pPr marL="0" indent="0">
              <a:buNone/>
            </a:pPr>
            <a:r>
              <a:rPr lang="en-US" sz="1800">
                <a:ea typeface="Constantia" panose="02030602050306030303" pitchFamily="18" charset="0"/>
                <a:cs typeface="Arial" panose="020B0604020202020204" pitchFamily="34" charset="0"/>
              </a:rPr>
              <a:t>F</a:t>
            </a:r>
            <a:r>
              <a:rPr lang="en-US" sz="1800">
                <a:effectLst/>
                <a:ea typeface="Constantia" panose="02030602050306030303" pitchFamily="18" charset="0"/>
                <a:cs typeface="Arial" panose="020B0604020202020204" pitchFamily="34" charset="0"/>
              </a:rPr>
              <a:t>irst draft : </a:t>
            </a:r>
            <a:r>
              <a:rPr lang="en-US" sz="1800" i="1">
                <a:effectLst/>
                <a:ea typeface="Constantia" panose="02030602050306030303" pitchFamily="18" charset="0"/>
                <a:cs typeface="Arial" panose="020B0604020202020204" pitchFamily="34" charset="0"/>
              </a:rPr>
              <a:t>Application of a pretrained ViT on blood cell dataset classification problem and comparison with simpler approaches</a:t>
            </a:r>
          </a:p>
          <a:p>
            <a:pPr marL="0" indent="0">
              <a:buNone/>
            </a:pPr>
            <a:endParaRPr lang="en-US" sz="1800" i="1">
              <a:ea typeface="Constantia" panose="02030602050306030303" pitchFamily="18" charset="0"/>
              <a:cs typeface="Arial" panose="020B0604020202020204" pitchFamily="34" charset="0"/>
            </a:endParaRPr>
          </a:p>
          <a:p>
            <a:r>
              <a:rPr lang="en-US" sz="1800">
                <a:effectLst/>
                <a:ea typeface="Constantia" panose="02030602050306030303" pitchFamily="18" charset="0"/>
                <a:cs typeface="Arial" panose="020B0604020202020204" pitchFamily="34" charset="0"/>
              </a:rPr>
              <a:t>Master thesis internship topic (Plan B)</a:t>
            </a:r>
          </a:p>
          <a:p>
            <a:pPr marL="0" indent="0">
              <a:buNone/>
            </a:pPr>
            <a:r>
              <a:rPr lang="en-US" sz="1800">
                <a:ea typeface="Constantia" panose="02030602050306030303" pitchFamily="18" charset="0"/>
                <a:cs typeface="Arial" panose="020B0604020202020204" pitchFamily="34" charset="0"/>
              </a:rPr>
              <a:t>F</a:t>
            </a:r>
            <a:r>
              <a:rPr lang="en-US" sz="1800">
                <a:effectLst/>
                <a:ea typeface="Constantia" panose="02030602050306030303" pitchFamily="18" charset="0"/>
                <a:cs typeface="Arial" panose="020B0604020202020204" pitchFamily="34" charset="0"/>
              </a:rPr>
              <a:t>irst draft: Computer vision, denoising of CT brain scans, automation of brain tumors segmentation </a:t>
            </a:r>
          </a:p>
          <a:p>
            <a:pPr marL="0" indent="0">
              <a:buNone/>
            </a:pPr>
            <a:endParaRPr lang="en-US" sz="1800">
              <a:effectLst/>
              <a:ea typeface="Constantia" panose="02030602050306030303" pitchFamily="18" charset="0"/>
              <a:cs typeface="Arial" panose="020B0604020202020204" pitchFamily="34" charset="0"/>
            </a:endParaRPr>
          </a:p>
          <a:p>
            <a:r>
              <a:rPr lang="en-US" sz="1800">
                <a:ea typeface="Constantia" panose="02030602050306030303" pitchFamily="18" charset="0"/>
                <a:cs typeface="Arial" panose="020B0604020202020204" pitchFamily="34" charset="0"/>
              </a:rPr>
              <a:t>Meeting with Dr Felice Burn and visiting KAS </a:t>
            </a:r>
          </a:p>
          <a:p>
            <a:endParaRPr lang="en-US" sz="1800">
              <a:effectLst/>
              <a:ea typeface="Constantia" panose="02030602050306030303" pitchFamily="18" charset="0"/>
              <a:cs typeface="Arial" panose="020B0604020202020204" pitchFamily="34" charset="0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6370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C726A0-27B7-4B96-9E80-CBA87C29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8ABF664A-E1B6-43F5-B927-C9DADC084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CEB9FAEB-82EA-493E-8C4E-5CC68EAF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D4043EA-128D-C56A-EB3D-CBB831D8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0" y="3443710"/>
            <a:ext cx="5203990" cy="294025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EE04611-15FE-BDB3-7593-5BD9008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7" t="46896" b="5214"/>
          <a:stretch/>
        </p:blipFill>
        <p:spPr bwMode="auto">
          <a:xfrm>
            <a:off x="6633928" y="3370135"/>
            <a:ext cx="4991348" cy="298451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C8D82-F57D-CB82-C826-40B751B32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820" y="261390"/>
            <a:ext cx="5203990" cy="2384736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DED8DD-51AA-9367-275C-9220E445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10" y="401082"/>
            <a:ext cx="5203990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Recall : Neural Networks and Deep learning  </a:t>
            </a:r>
          </a:p>
        </p:txBody>
      </p:sp>
    </p:spTree>
    <p:extLst>
      <p:ext uri="{BB962C8B-B14F-4D97-AF65-F5344CB8AC3E}">
        <p14:creationId xmlns:p14="http://schemas.microsoft.com/office/powerpoint/2010/main" val="3260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6536E295-EF5B-4BE9-A4CB-D5C581AAA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80" name="Color">
              <a:extLst>
                <a:ext uri="{FF2B5EF4-FFF2-40B4-BE49-F238E27FC236}">
                  <a16:creationId xmlns:a16="http://schemas.microsoft.com/office/drawing/2014/main" id="{9EDFE04B-BA3D-4E70-8E8D-3130980E0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Color">
              <a:extLst>
                <a:ext uri="{FF2B5EF4-FFF2-40B4-BE49-F238E27FC236}">
                  <a16:creationId xmlns:a16="http://schemas.microsoft.com/office/drawing/2014/main" id="{9B9AA2D3-5BB5-441E-AE46-54B87F25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ransfer Machine Learning A Step by Step Easy Guide - Sri Amit Ray">
            <a:extLst>
              <a:ext uri="{FF2B5EF4-FFF2-40B4-BE49-F238E27FC236}">
                <a16:creationId xmlns:a16="http://schemas.microsoft.com/office/drawing/2014/main" id="{CA70CC01-88F7-75C8-BC25-146DD775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5"/>
          <a:stretch/>
        </p:blipFill>
        <p:spPr bwMode="auto">
          <a:xfrm>
            <a:off x="6218159" y="2136614"/>
            <a:ext cx="5315702" cy="257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797F606C-57E4-0352-18A2-A996EECB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29" y="834390"/>
            <a:ext cx="5501823" cy="5346954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endParaRPr lang="en-US" sz="700" b="1" i="0" dirty="0">
              <a:solidFill>
                <a:schemeClr val="bg1"/>
              </a:solidFill>
              <a:effectLst/>
              <a:latin typeface="FreightSans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FreightSans"/>
              </a:rPr>
              <a:t>Two major transfer learning scenarios</a:t>
            </a:r>
            <a:br>
              <a:rPr lang="en-US" sz="2400" b="1" i="0" dirty="0">
                <a:solidFill>
                  <a:schemeClr val="bg1"/>
                </a:solidFill>
                <a:effectLst/>
                <a:latin typeface="FreightSans"/>
              </a:rPr>
            </a:br>
            <a:endParaRPr lang="en-US" sz="2400" b="1" i="0" dirty="0">
              <a:solidFill>
                <a:schemeClr val="bg1"/>
              </a:solidFill>
              <a:effectLst/>
              <a:latin typeface="FreightSans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FreightSans"/>
              </a:rPr>
              <a:t>Finetuning the CNN</a:t>
            </a:r>
            <a:endParaRPr lang="en-US" sz="2400" b="0" i="0" dirty="0">
              <a:solidFill>
                <a:schemeClr val="bg1"/>
              </a:solidFill>
              <a:effectLst/>
              <a:latin typeface="FreightSans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FreightSans"/>
              </a:rPr>
              <a:t>Instead of random initialization, we initialize the network with a pretrained network, like the one that is trained on </a:t>
            </a:r>
            <a:r>
              <a:rPr lang="en-US" sz="2400" dirty="0" err="1">
                <a:solidFill>
                  <a:schemeClr val="bg1"/>
                </a:solidFill>
                <a:latin typeface="FreightSans"/>
              </a:rPr>
              <a:t>I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FreightSans"/>
              </a:rPr>
              <a:t>magenNet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FreightSans"/>
              </a:rPr>
              <a:t> 1000 dataset. Rest of the training looks as usual.</a:t>
            </a:r>
            <a:endParaRPr lang="en-US" sz="2400" dirty="0">
              <a:solidFill>
                <a:schemeClr val="bg1"/>
              </a:solidFill>
              <a:latin typeface="Freight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FreightSans"/>
            </a:endParaRPr>
          </a:p>
          <a:p>
            <a:pPr marL="0" indent="0"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FreightSans"/>
              </a:rPr>
              <a:t>CNN as fixed feature extractor</a:t>
            </a:r>
            <a:endParaRPr lang="en-US" sz="2400" dirty="0">
              <a:solidFill>
                <a:schemeClr val="bg1"/>
              </a:solidFill>
              <a:latin typeface="FreightSans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FreightSans"/>
              </a:rPr>
              <a:t>Here, we will freeze the weights for all of the network except that of the final fully connected layer. This last fully connected layer is replaced with a new one with random weights and only this layer is trained.</a:t>
            </a:r>
          </a:p>
          <a:p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5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6536E295-EF5B-4BE9-A4CB-D5C581AAA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80" name="Color">
              <a:extLst>
                <a:ext uri="{FF2B5EF4-FFF2-40B4-BE49-F238E27FC236}">
                  <a16:creationId xmlns:a16="http://schemas.microsoft.com/office/drawing/2014/main" id="{9EDFE04B-BA3D-4E70-8E8D-3130980E0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Color">
              <a:extLst>
                <a:ext uri="{FF2B5EF4-FFF2-40B4-BE49-F238E27FC236}">
                  <a16:creationId xmlns:a16="http://schemas.microsoft.com/office/drawing/2014/main" id="{9B9AA2D3-5BB5-441E-AE46-54B87F25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F4CD52-5F21-CA3A-52E7-C86B7B833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8" y="2427367"/>
            <a:ext cx="9543288" cy="34489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: ResNet18</a:t>
            </a:r>
          </a:p>
          <a:p>
            <a:r>
              <a:rPr lang="en-US" dirty="0">
                <a:solidFill>
                  <a:schemeClr val="bg1"/>
                </a:solidFill>
              </a:rPr>
              <a:t>Batch size : 32</a:t>
            </a:r>
          </a:p>
          <a:p>
            <a:r>
              <a:rPr lang="en-US" dirty="0">
                <a:solidFill>
                  <a:schemeClr val="bg1"/>
                </a:solidFill>
              </a:rPr>
              <a:t>Epochs : 15 </a:t>
            </a:r>
          </a:p>
          <a:p>
            <a:r>
              <a:rPr lang="en-US" dirty="0">
                <a:solidFill>
                  <a:schemeClr val="bg1"/>
                </a:solidFill>
              </a:rPr>
              <a:t>Learning rate : 0.01</a:t>
            </a:r>
          </a:p>
          <a:p>
            <a:r>
              <a:rPr lang="en-US" dirty="0">
                <a:solidFill>
                  <a:schemeClr val="bg1"/>
                </a:solidFill>
              </a:rPr>
              <a:t>Training complete in 6m 21s</a:t>
            </a:r>
          </a:p>
          <a:p>
            <a:r>
              <a:rPr lang="en-US" dirty="0">
                <a:solidFill>
                  <a:schemeClr val="bg1"/>
                </a:solidFill>
              </a:rPr>
              <a:t>Best </a:t>
            </a:r>
            <a:r>
              <a:rPr lang="en-US" dirty="0" err="1">
                <a:solidFill>
                  <a:schemeClr val="bg1"/>
                </a:solidFill>
              </a:rPr>
              <a:t>val</a:t>
            </a:r>
            <a:r>
              <a:rPr lang="en-US" dirty="0">
                <a:solidFill>
                  <a:schemeClr val="bg1"/>
                </a:solidFill>
              </a:rPr>
              <a:t> Acc: 0.900000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C42681-A81F-5140-4E2E-C01D5C5D0A19}"/>
              </a:ext>
            </a:extLst>
          </p:cNvPr>
          <p:cNvGrpSpPr/>
          <p:nvPr/>
        </p:nvGrpSpPr>
        <p:grpSpPr>
          <a:xfrm>
            <a:off x="6550452" y="1706524"/>
            <a:ext cx="3881231" cy="4728472"/>
            <a:chOff x="6175513" y="1583428"/>
            <a:chExt cx="3881231" cy="47284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AABD8A-B22B-4200-D1B0-7C20C9631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513" y="1583428"/>
              <a:ext cx="1905000" cy="14382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8A2A48-38AF-5A27-4C2B-F1865BBA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513" y="3117160"/>
              <a:ext cx="1905000" cy="1438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6116AC-57FE-EACD-CE5D-E1A235AD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1744" y="1583428"/>
              <a:ext cx="1905000" cy="14382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C875B6-C695-776B-39CB-FCCB67D5E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1744" y="4873625"/>
              <a:ext cx="1905000" cy="14382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84ABFB-9294-32F6-7676-3E421E1E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1744" y="3156640"/>
              <a:ext cx="1905000" cy="14382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F51161-57E4-5A14-4DD1-2632AE28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5513" y="4830314"/>
              <a:ext cx="1905000" cy="14382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D58BDE-A1CC-5E4F-CCCB-FE57E6CB6457}"/>
              </a:ext>
            </a:extLst>
          </p:cNvPr>
          <p:cNvSpPr txBox="1"/>
          <p:nvPr/>
        </p:nvSpPr>
        <p:spPr>
          <a:xfrm>
            <a:off x="395144" y="56231"/>
            <a:ext cx="108606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CNN as fixed feature extractor applied to the Malarial cells problem</a:t>
            </a:r>
          </a:p>
          <a:p>
            <a:pPr algn="ctr"/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756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BEE71A-353E-49B4-9F8D-D2E784E5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C9DD877-6006-4DF4-90EE-97EB9CA6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380AA621-5EB1-4034-A9BE-9FD3CEC58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 descr="Fig. A1. The standard VGG-16 network architecture as proposed in [32].... |  Download Scientific Diagram">
            <a:extLst>
              <a:ext uri="{FF2B5EF4-FFF2-40B4-BE49-F238E27FC236}">
                <a16:creationId xmlns:a16="http://schemas.microsoft.com/office/drawing/2014/main" id="{BCADF0A6-824E-5184-5C57-0B88E2A7D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348" y="4529250"/>
            <a:ext cx="2985802" cy="18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exNet model structure.">
            <a:extLst>
              <a:ext uri="{FF2B5EF4-FFF2-40B4-BE49-F238E27FC236}">
                <a16:creationId xmlns:a16="http://schemas.microsoft.com/office/drawing/2014/main" id="{A9DA15A9-02C6-F0EE-C37F-0756E4998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4885" y="2620884"/>
            <a:ext cx="4999274" cy="14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riginal ResNet-18 Architecture">
            <a:extLst>
              <a:ext uri="{FF2B5EF4-FFF2-40B4-BE49-F238E27FC236}">
                <a16:creationId xmlns:a16="http://schemas.microsoft.com/office/drawing/2014/main" id="{0E30042F-E6A1-A6A1-A924-AA1E64A2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8612" y="680566"/>
            <a:ext cx="4999274" cy="13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380738-7A6B-1357-5044-6B2DB853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65" y="3670592"/>
            <a:ext cx="4827936" cy="25877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indent="-228600">
              <a:spcAft>
                <a:spcPts val="600"/>
              </a:spcAft>
            </a:pPr>
            <a:r>
              <a:rPr lang="en-US" sz="4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ResNet</a:t>
            </a: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8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AlexNet</a:t>
            </a: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VGG16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81B930-3B86-326E-C3E5-09E58161D303}"/>
              </a:ext>
            </a:extLst>
          </p:cNvPr>
          <p:cNvSpPr txBox="1">
            <a:spLocks/>
          </p:cNvSpPr>
          <p:nvPr/>
        </p:nvSpPr>
        <p:spPr>
          <a:xfrm>
            <a:off x="786383" y="3471176"/>
            <a:ext cx="4827936" cy="271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9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8ECCEC-FE73-4EAB-AADC-B66CDEC18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35" name="Color Cover">
              <a:extLst>
                <a:ext uri="{FF2B5EF4-FFF2-40B4-BE49-F238E27FC236}">
                  <a16:creationId xmlns:a16="http://schemas.microsoft.com/office/drawing/2014/main" id="{EEB17432-435A-4F32-A11D-3FA9D3B66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 Cover">
              <a:extLst>
                <a:ext uri="{FF2B5EF4-FFF2-40B4-BE49-F238E27FC236}">
                  <a16:creationId xmlns:a16="http://schemas.microsoft.com/office/drawing/2014/main" id="{14D5EAB3-7F90-42DA-B5A0-478D1B123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73F7E-8D4B-49BB-8EB8-FD837ACD4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D21E77A7-202B-4031-822E-A89B01ED8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olor">
              <a:extLst>
                <a:ext uri="{FF2B5EF4-FFF2-40B4-BE49-F238E27FC236}">
                  <a16:creationId xmlns:a16="http://schemas.microsoft.com/office/drawing/2014/main" id="{E8FCF5AF-37B6-412E-91E2-FF7FF431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0D5902-D4DA-484E-8A5D-FA9F57170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32FE18-4C05-4605-B421-FC4E0A254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29024B-1328-4DFD-B33A-29D262354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439EF5-0C3B-4BC7-AA16-96EE7969A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BFD529-666B-43BA-BB03-0F4399BEF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AE48603-08ED-45C1-A3FC-E83317797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C8C2A7-39C8-4E9C-B37B-87EB82CC3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46B121-DB9E-4B25-BAE0-63A09DAB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233D29-DC96-E07A-A914-481BA3B0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51" y="-1099556"/>
            <a:ext cx="7376976" cy="30151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Visualizing images and running experiments 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 descr="TensorBoard | TensorFlow">
            <a:extLst>
              <a:ext uri="{FF2B5EF4-FFF2-40B4-BE49-F238E27FC236}">
                <a16:creationId xmlns:a16="http://schemas.microsoft.com/office/drawing/2014/main" id="{0E9A3EA5-8381-2F17-4B33-80A3B68CF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4"/>
          <a:stretch/>
        </p:blipFill>
        <p:spPr bwMode="auto">
          <a:xfrm>
            <a:off x="281084" y="598259"/>
            <a:ext cx="4493389" cy="191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89F85-AB3D-61FA-DBFC-925F1622F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1"/>
          <a:stretch/>
        </p:blipFill>
        <p:spPr>
          <a:xfrm>
            <a:off x="1076377" y="2314496"/>
            <a:ext cx="10283563" cy="43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2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6536E295-EF5B-4BE9-A4CB-D5C581AAA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80" name="Color">
              <a:extLst>
                <a:ext uri="{FF2B5EF4-FFF2-40B4-BE49-F238E27FC236}">
                  <a16:creationId xmlns:a16="http://schemas.microsoft.com/office/drawing/2014/main" id="{9EDFE04B-BA3D-4E70-8E8D-3130980E0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Color">
              <a:extLst>
                <a:ext uri="{FF2B5EF4-FFF2-40B4-BE49-F238E27FC236}">
                  <a16:creationId xmlns:a16="http://schemas.microsoft.com/office/drawing/2014/main" id="{9B9AA2D3-5BB5-441E-AE46-54B87F25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B364D4-D975-12C6-CD6F-6568CA44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30" y="-877091"/>
            <a:ext cx="11277599" cy="3097947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Introduction to more </a:t>
            </a:r>
            <a:r>
              <a:rPr lang="fr-FR" sz="4800" dirty="0" err="1">
                <a:solidFill>
                  <a:schemeClr val="bg1"/>
                </a:solidFill>
              </a:rPr>
              <a:t>complex</a:t>
            </a:r>
            <a:r>
              <a:rPr lang="fr-FR" sz="4800" dirty="0">
                <a:solidFill>
                  <a:schemeClr val="bg1"/>
                </a:solidFill>
              </a:rPr>
              <a:t> architectures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6514A0B-196A-8DC7-3794-0C1D05DE1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3" b="6213"/>
          <a:stretch/>
        </p:blipFill>
        <p:spPr>
          <a:xfrm>
            <a:off x="2586973" y="2175460"/>
            <a:ext cx="7262372" cy="34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6536E295-EF5B-4BE9-A4CB-D5C581AAA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80" name="Color">
              <a:extLst>
                <a:ext uri="{FF2B5EF4-FFF2-40B4-BE49-F238E27FC236}">
                  <a16:creationId xmlns:a16="http://schemas.microsoft.com/office/drawing/2014/main" id="{9EDFE04B-BA3D-4E70-8E8D-3130980E0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Color">
              <a:extLst>
                <a:ext uri="{FF2B5EF4-FFF2-40B4-BE49-F238E27FC236}">
                  <a16:creationId xmlns:a16="http://schemas.microsoft.com/office/drawing/2014/main" id="{9B9AA2D3-5BB5-441E-AE46-54B87F25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BAC17A9-C80F-C649-E5FF-4F46B2FF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885" y="2926675"/>
            <a:ext cx="5495364" cy="2871326"/>
          </a:xfrm>
          <a:prstGeom prst="rect">
            <a:avLst/>
          </a:prstGeom>
        </p:spPr>
      </p:pic>
      <p:pic>
        <p:nvPicPr>
          <p:cNvPr id="4" name="Picture 2" descr="Introduction to Neural Architecture Search - YouTube">
            <a:extLst>
              <a:ext uri="{FF2B5EF4-FFF2-40B4-BE49-F238E27FC236}">
                <a16:creationId xmlns:a16="http://schemas.microsoft.com/office/drawing/2014/main" id="{AD9E4724-CD18-079A-2576-FD561042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9" y="2923452"/>
            <a:ext cx="5257321" cy="29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CF5EA3-365B-C0EE-80C1-D773B261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89" y="369587"/>
            <a:ext cx="5198676" cy="19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1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Constantia</vt:lpstr>
      <vt:lpstr>FreightSans</vt:lpstr>
      <vt:lpstr>Wingdings</vt:lpstr>
      <vt:lpstr>Office Theme</vt:lpstr>
      <vt:lpstr>Image processing and Neural Networks</vt:lpstr>
      <vt:lpstr>Milestones of Track module 2 </vt:lpstr>
      <vt:lpstr>Recall : Neural Networks and Deep learning  </vt:lpstr>
      <vt:lpstr>PowerPoint Presentation</vt:lpstr>
      <vt:lpstr>PowerPoint Presentation</vt:lpstr>
      <vt:lpstr>ResNet    AlexNet    VGG16</vt:lpstr>
      <vt:lpstr>Visualizing images and running experiments </vt:lpstr>
      <vt:lpstr>Introduction to more complex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NNI interactive web portal</vt:lpstr>
      <vt:lpstr>NNI webserver debugging </vt:lpstr>
      <vt:lpstr>Fashion MNIST Nas experiment </vt:lpstr>
      <vt:lpstr>PowerPoint Presentation</vt:lpstr>
      <vt:lpstr>PowerPoint Presentation</vt:lpstr>
      <vt:lpstr>Applied to malarial dataset</vt:lpstr>
      <vt:lpstr>Neural Architecture Search</vt:lpstr>
      <vt:lpstr>Next steps  Plans for the summer</vt:lpstr>
      <vt:lpstr>Organization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and NN</dc:title>
  <dc:creator>Golubeva Ekaterina (golubeka)</dc:creator>
  <cp:lastModifiedBy>Golubeva Ekaterina (golubeka)</cp:lastModifiedBy>
  <cp:revision>10</cp:revision>
  <dcterms:created xsi:type="dcterms:W3CDTF">2023-06-17T11:01:58Z</dcterms:created>
  <dcterms:modified xsi:type="dcterms:W3CDTF">2023-06-20T21:58:43Z</dcterms:modified>
</cp:coreProperties>
</file>